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64" r:id="rId6"/>
    <p:sldId id="267" r:id="rId7"/>
    <p:sldId id="269" r:id="rId8"/>
    <p:sldId id="258" r:id="rId9"/>
    <p:sldId id="268" r:id="rId10"/>
    <p:sldId id="259" r:id="rId11"/>
    <p:sldId id="270" r:id="rId12"/>
    <p:sldId id="271" r:id="rId13"/>
    <p:sldId id="262" r:id="rId14"/>
    <p:sldId id="263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77" autoAdjust="0"/>
  </p:normalViewPr>
  <p:slideViewPr>
    <p:cSldViewPr snapToGrid="0">
      <p:cViewPr varScale="1">
        <p:scale>
          <a:sx n="84" d="100"/>
          <a:sy n="84" d="100"/>
        </p:scale>
        <p:origin x="1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DEBC6-FE62-4789-823F-D01E5F9E58AA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07B3-58AF-4C87-9573-5967114AB4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40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La collaborazione tra la </a:t>
            </a:r>
            <a:r>
              <a:rPr lang="it-IT" b="1" dirty="0"/>
              <a:t>pratica clinica</a:t>
            </a:r>
            <a:r>
              <a:rPr lang="it-IT" dirty="0"/>
              <a:t> e la </a:t>
            </a:r>
            <a:r>
              <a:rPr lang="it-IT" b="1" dirty="0"/>
              <a:t>ricerca scientifica</a:t>
            </a:r>
            <a:r>
              <a:rPr lang="it-IT" dirty="0"/>
              <a:t> è spesso difficile da realizzare a causa di una serie di ostacoli strutturali, culturali e comunicativi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07B3-58AF-4C87-9573-5967114AB42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80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1. Utilizzare promemoria automatici per evitare appuntamenti persi; 2. Offrire opzioni di assistenza postoperatoria virtuale per i pazienti con accessibilità limitata; 3. Chiarire l'importanza degli esami di follow-up prima della chirurgia bariatrica; 4. Incoraggiare la partecipazione a gruppi di auto-aiuto per pazienti bariatrici; 5. Standardizzare il programma di cure di follow-up postoperatorie; 6. Personalizza la frequenza in base ai progressi o alle complicazioni del paziente; 7. Identificare e affrontare le barriere; 8. Migliorare il supporto multidisciplinare: chirurghi, dietisti, psicologi, internisti, fisioterapisti, infermieri.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07B3-58AF-4C87-9573-5967114AB42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75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07B3-58AF-4C87-9573-5967114AB42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52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07B3-58AF-4C87-9573-5967114AB42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6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Gli acidi grassi omega-6, come l'acido arachidonico (AA), sono precursori di </a:t>
            </a:r>
            <a:r>
              <a:rPr lang="it-IT" dirty="0" err="1"/>
              <a:t>eicosanoidi</a:t>
            </a:r>
            <a:r>
              <a:rPr lang="it-IT" dirty="0"/>
              <a:t> con attività prevalentemente pro-infiammatoria e pro-trombotica. Al contrario, gli omega-3, come l'acido </a:t>
            </a:r>
            <a:r>
              <a:rPr lang="it-IT" dirty="0" err="1"/>
              <a:t>eicosapentaenoico</a:t>
            </a:r>
            <a:r>
              <a:rPr lang="it-IT" dirty="0"/>
              <a:t> (EPA), competono con l'AA per gli stessi enzimi metabolici (</a:t>
            </a:r>
            <a:r>
              <a:rPr lang="it-IT" dirty="0" err="1"/>
              <a:t>cicloossigenasi</a:t>
            </a:r>
            <a:r>
              <a:rPr lang="it-IT" dirty="0"/>
              <a:t> e </a:t>
            </a:r>
            <a:r>
              <a:rPr lang="it-IT" dirty="0" err="1"/>
              <a:t>lipossigenasi</a:t>
            </a:r>
            <a:r>
              <a:rPr lang="it-IT" dirty="0"/>
              <a:t>), favorendo la sintesi di mediatori lipidici con effetti antinfiammatori e pro-</a:t>
            </a:r>
            <a:r>
              <a:rPr lang="it-IT" dirty="0" err="1"/>
              <a:t>resolutivi</a:t>
            </a:r>
            <a:r>
              <a:rPr lang="it-IT" dirty="0"/>
              <a:t>. Poiché l’AA e l’EPA rappresentano le principali forme bioattive degli acidi grassi polinsaturi (PUFA) omega-6 e omega-3, il loro rapporto (AA/EPA) è considerato un indicatore specifico dello stato degli acidi grassi polinsaturi, sia nel sangue intero che nei fosfolipidi delle membrane dei globuli rossi (RBC). </a:t>
            </a:r>
            <a:r>
              <a:rPr lang="it-IT"/>
              <a:t>Diversi studi hanno dimostrato che il rapporto AA/EPA è più sensibile e informativo rispetto al semplice rapporto totale omega-6/omega-3, in quanto riflette più accuratamente l’assunzione alimentare recente e lo stato nutrizionale individuale.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07B3-58AF-4C87-9573-5967114AB42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63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93ABC3-10D1-A967-F7C0-6BBBC1A81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EF2B79-72D2-9266-AB06-DD653B970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1AA1B9-F2E1-EF13-6141-79839FDD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023C-F9CD-45F7-BE2B-C3285EA82573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B6221C-2DB5-E0C3-92D7-3833023E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A39F3C-8065-F2AE-F69E-1B153623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0C93-A9E4-4BF6-AF84-2AB450895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64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BF0E60-12F6-D21C-A1C0-EE436950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24788E-AAC4-5351-4E38-DA30EB4E6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048FEA-B21B-D441-3C9D-C6DF1943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023C-F9CD-45F7-BE2B-C3285EA82573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BB7108-71FD-EEBB-434C-EB41E3D7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8BEA71-FACC-6683-0202-34D5DB0E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0C93-A9E4-4BF6-AF84-2AB450895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27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BACEE43-39B5-12AE-C971-C34876A59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ECFAD5-8560-FC72-FF90-0DCAE7DA6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FB9449-B1DE-C483-1AB7-9F3967AB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023C-F9CD-45F7-BE2B-C3285EA82573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60CE54-A046-F547-345B-DDA01C97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47776F-7A87-5E27-BB4C-C21669E9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0C93-A9E4-4BF6-AF84-2AB450895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12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6C4B8-6B01-588B-EFFB-5BE1A9E0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2A13AA-3AD7-9ED0-6175-642DB105E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38D73C-ECAF-A44F-150B-09A06FE6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023C-F9CD-45F7-BE2B-C3285EA82573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B42CD3-B8E1-DD30-A117-D5F8B21A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41D9D3-82E7-DD07-EFA9-88C03223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0C93-A9E4-4BF6-AF84-2AB450895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36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0953D3-62A3-C413-EB4A-C5ADAE4A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DF52F7-F904-3569-8168-8B9518DAA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2A7B73-501F-575A-08FF-97AE40CB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023C-F9CD-45F7-BE2B-C3285EA82573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809FCA-B3A6-EE4E-9121-E3EA1235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5E68A8-143E-40F3-74DB-A3F75F9E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0C93-A9E4-4BF6-AF84-2AB450895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02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ED130-E4E7-7691-BB27-F623C734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63E69C-6A3F-5F8F-57D8-7D107BF4C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197A18-6E6F-6DF0-5AF7-5EB8E2892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710817-8CE7-5EED-FD67-85DBDCE6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023C-F9CD-45F7-BE2B-C3285EA82573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49E0EF-06AB-9F00-39CD-3B4F3800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215FA7-C11D-61EA-CE7D-9600A0D4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0C93-A9E4-4BF6-AF84-2AB450895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60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3F32FE-3291-0995-58B4-699B24CF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A07A23-28AE-6229-F549-CDD64EA41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B0D068-9A3C-8871-3B83-4BBA8095D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6AAD40D-41D1-7C5D-F186-971E73EC1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23A723-265F-CBB0-8A5B-BACC3B2EC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3712A7F-75E2-7224-5DFB-A1C48616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023C-F9CD-45F7-BE2B-C3285EA82573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D935E8C-686E-69DE-4BB2-1A8FBBB8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26C52F-948D-B3C4-1609-EC08BF20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0C93-A9E4-4BF6-AF84-2AB450895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45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E9222-AD26-5F9B-DBB8-EC82ADD6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9DCFD4D-23AF-C593-3A12-789FAA61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023C-F9CD-45F7-BE2B-C3285EA82573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0C2487-47DC-684E-4FF0-5F00F47A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664956-22AD-CAA6-83B3-477F3BB7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0C93-A9E4-4BF6-AF84-2AB450895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40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1349BA1-82C2-6CEF-57CB-2BBC61F6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023C-F9CD-45F7-BE2B-C3285EA82573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0D82EC4-2143-8B19-24A3-FDFCE70F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BB6B40-C75D-9744-1130-1A51DF3F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0C93-A9E4-4BF6-AF84-2AB450895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98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2E7B6-6897-F462-F2ED-14C0FC47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3229DA-374A-F138-2DB6-28DD87588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2FCC0F-9262-3732-50B9-FE7EFF2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7CDED6-8E7F-86E6-5862-224B4C22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023C-F9CD-45F7-BE2B-C3285EA82573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FF5D8C-2AF8-39B2-DF9E-41025B2A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CCBAF9-3D46-7EC2-1BD6-6A2E4D82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0C93-A9E4-4BF6-AF84-2AB450895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5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72D83-E192-3D4E-BF2C-86CE4A15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F80355-37E2-B6CB-D30C-55006F168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E0FD3E-4DE2-5D80-B55D-6F5A89C52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CC2B5A-4EC7-19AC-36C7-81391373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023C-F9CD-45F7-BE2B-C3285EA82573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B5EE43-D621-F929-8AE3-A75BF4B5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F2CC17-7F54-7D02-B7E5-B1179493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0C93-A9E4-4BF6-AF84-2AB450895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83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52B5514-60C5-11E2-EDB4-07A92359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F22069-9F30-1585-0111-AD81C21C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3CC89A-486B-2975-C96A-6F0303C7C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CF023C-F9CD-45F7-BE2B-C3285EA82573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2F0D02-A444-CDF2-3B9D-3D8214604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7F5361-F686-519F-D585-773944581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3C0C93-A9E4-4BF6-AF84-2AB450895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63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uomo, computer, persona">
            <a:extLst>
              <a:ext uri="{FF2B5EF4-FFF2-40B4-BE49-F238E27FC236}">
                <a16:creationId xmlns:a16="http://schemas.microsoft.com/office/drawing/2014/main" id="{7016D261-4E88-6898-0B10-9AD840633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7" r="-1" b="25939"/>
          <a:stretch>
            <a:fillRect/>
          </a:stretch>
        </p:blipFill>
        <p:spPr>
          <a:xfrm>
            <a:off x="2194120" y="260156"/>
            <a:ext cx="7619546" cy="47160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E88A1B-FA9F-2D7A-4EE7-DA4CEE22ECB4}"/>
              </a:ext>
            </a:extLst>
          </p:cNvPr>
          <p:cNvSpPr txBox="1"/>
          <p:nvPr/>
        </p:nvSpPr>
        <p:spPr>
          <a:xfrm>
            <a:off x="0" y="5317687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Chirurgia Bariatrica e Ricerca: Risultati Preliminari e Prospettive Future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4B2E9E-2E6D-8709-CB37-9D435AD6893F}"/>
              </a:ext>
            </a:extLst>
          </p:cNvPr>
          <p:cNvSpPr txBox="1"/>
          <p:nvPr/>
        </p:nvSpPr>
        <p:spPr>
          <a:xfrm>
            <a:off x="9445027" y="6157980"/>
            <a:ext cx="2757148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dott.ssa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Rossella Donghia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UOS Data Science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9FAA72-4324-C513-130C-DB3A64E80165}"/>
              </a:ext>
            </a:extLst>
          </p:cNvPr>
          <p:cNvSpPr txBox="1"/>
          <p:nvPr/>
        </p:nvSpPr>
        <p:spPr>
          <a:xfrm>
            <a:off x="2324928" y="5950324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Castellana Grotte, 12 Giugno 2025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D44C07-C6C7-D26B-1967-ECFB315C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039"/>
            <a:ext cx="1683907" cy="67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5D70B13-25D9-3097-983A-CB2FD4512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41"/>
            <a:ext cx="3172268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9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4B9EE-78AE-3921-09ED-615ABF721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1D36AC-C391-E8BA-239F-F9406404D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27" y="2666934"/>
            <a:ext cx="1882303" cy="152413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FBA195-0D94-3DFE-500D-0CCAB4E0A6A0}"/>
              </a:ext>
            </a:extLst>
          </p:cNvPr>
          <p:cNvSpPr txBox="1"/>
          <p:nvPr/>
        </p:nvSpPr>
        <p:spPr>
          <a:xfrm>
            <a:off x="895608" y="419106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n=59</a:t>
            </a:r>
          </a:p>
        </p:txBody>
      </p:sp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C5E20C6D-E5EA-807F-B87D-7C6A9D3FCA4A}"/>
              </a:ext>
            </a:extLst>
          </p:cNvPr>
          <p:cNvSpPr/>
          <p:nvPr/>
        </p:nvSpPr>
        <p:spPr>
          <a:xfrm>
            <a:off x="2509024" y="1048215"/>
            <a:ext cx="791737" cy="42836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0FAC834-5F40-649A-0616-8D986D442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655" y="592336"/>
            <a:ext cx="891617" cy="11126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109181E-8CF5-B3E6-0AE6-105A723C9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655" y="4659881"/>
            <a:ext cx="929721" cy="10897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309DE6A-005D-7833-30B9-C30347C89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272" y="668542"/>
            <a:ext cx="701101" cy="96020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29358BC-E44F-8FE9-AB79-EA6A5F0B4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5272" y="4615178"/>
            <a:ext cx="807790" cy="99830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737CC3A-3E1B-BD59-32CC-FC4EE3963C3D}"/>
              </a:ext>
            </a:extLst>
          </p:cNvPr>
          <p:cNvSpPr txBox="1"/>
          <p:nvPr/>
        </p:nvSpPr>
        <p:spPr>
          <a:xfrm>
            <a:off x="3804767" y="178115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n=43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427427B-6A0D-FE76-004D-0BC62927DFA8}"/>
              </a:ext>
            </a:extLst>
          </p:cNvPr>
          <p:cNvSpPr txBox="1"/>
          <p:nvPr/>
        </p:nvSpPr>
        <p:spPr>
          <a:xfrm>
            <a:off x="3805178" y="59586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n=16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60035C3-176B-1C49-28E8-0ED416E32746}"/>
              </a:ext>
            </a:extLst>
          </p:cNvPr>
          <p:cNvSpPr txBox="1"/>
          <p:nvPr/>
        </p:nvSpPr>
        <p:spPr>
          <a:xfrm>
            <a:off x="5350521" y="972186"/>
            <a:ext cx="130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72,88%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15DE7FF-F71A-EED3-8D82-7C1943409A1D}"/>
              </a:ext>
            </a:extLst>
          </p:cNvPr>
          <p:cNvSpPr txBox="1"/>
          <p:nvPr/>
        </p:nvSpPr>
        <p:spPr>
          <a:xfrm>
            <a:off x="5350521" y="4973925"/>
            <a:ext cx="130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27,12%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5158FC65-5315-C629-F1E6-BEC217CE3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093" y="16016"/>
            <a:ext cx="1683907" cy="67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7705590-8B9B-8560-9D9A-0422B762AEDB}"/>
              </a:ext>
            </a:extLst>
          </p:cNvPr>
          <p:cNvSpPr txBox="1"/>
          <p:nvPr/>
        </p:nvSpPr>
        <p:spPr>
          <a:xfrm>
            <a:off x="6655213" y="779311"/>
            <a:ext cx="2754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endParaRPr lang="it-IT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45,35±10,87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D9B985C-F660-B56E-CA92-324D44486C7A}"/>
              </a:ext>
            </a:extLst>
          </p:cNvPr>
          <p:cNvSpPr txBox="1"/>
          <p:nvPr/>
        </p:nvSpPr>
        <p:spPr>
          <a:xfrm>
            <a:off x="6655212" y="4835425"/>
            <a:ext cx="2754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endParaRPr lang="it-IT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50,33±12,32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9F51F353-CC18-2DA6-2168-D88E0F6FFDB7}"/>
              </a:ext>
            </a:extLst>
          </p:cNvPr>
          <p:cNvCxnSpPr>
            <a:cxnSpLocks/>
          </p:cNvCxnSpPr>
          <p:nvPr/>
        </p:nvCxnSpPr>
        <p:spPr>
          <a:xfrm>
            <a:off x="8032387" y="1781158"/>
            <a:ext cx="0" cy="1153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96C149D0-5940-1CE3-B258-5F44DA861F5F}"/>
              </a:ext>
            </a:extLst>
          </p:cNvPr>
          <p:cNvCxnSpPr>
            <a:cxnSpLocks/>
          </p:cNvCxnSpPr>
          <p:nvPr/>
        </p:nvCxnSpPr>
        <p:spPr>
          <a:xfrm>
            <a:off x="8032387" y="3544711"/>
            <a:ext cx="0" cy="1108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10D3E7A-5C63-3DEC-7359-76AF469A08B9}"/>
              </a:ext>
            </a:extLst>
          </p:cNvPr>
          <p:cNvSpPr txBox="1"/>
          <p:nvPr/>
        </p:nvSpPr>
        <p:spPr>
          <a:xfrm>
            <a:off x="7229709" y="2991699"/>
            <a:ext cx="166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0.004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02C411E1-992A-FC91-5146-9C77A72BEAD2}"/>
              </a:ext>
            </a:extLst>
          </p:cNvPr>
          <p:cNvSpPr/>
          <p:nvPr/>
        </p:nvSpPr>
        <p:spPr>
          <a:xfrm>
            <a:off x="7229709" y="2991699"/>
            <a:ext cx="1661529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1328CBF0-AC0C-53AF-7AC7-BE6F5238A746}"/>
              </a:ext>
            </a:extLst>
          </p:cNvPr>
          <p:cNvSpPr/>
          <p:nvPr/>
        </p:nvSpPr>
        <p:spPr>
          <a:xfrm>
            <a:off x="9261254" y="3087752"/>
            <a:ext cx="2561412" cy="2622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DD4412D-D67D-7619-FE68-81717EFA5C62}"/>
              </a:ext>
            </a:extLst>
          </p:cNvPr>
          <p:cNvSpPr txBox="1"/>
          <p:nvPr/>
        </p:nvSpPr>
        <p:spPr>
          <a:xfrm>
            <a:off x="3512634" y="2991699"/>
            <a:ext cx="236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C7A6BDF-BA11-C141-58FB-4E7C77CAEA99}"/>
              </a:ext>
            </a:extLst>
          </p:cNvPr>
          <p:cNvSpPr txBox="1"/>
          <p:nvPr/>
        </p:nvSpPr>
        <p:spPr>
          <a:xfrm>
            <a:off x="4036741" y="2912533"/>
            <a:ext cx="1258714" cy="867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81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2CD6E4C9-333B-8543-ECED-B960DA8151E6}"/>
              </a:ext>
            </a:extLst>
          </p:cNvPr>
          <p:cNvSpPr/>
          <p:nvPr/>
        </p:nvSpPr>
        <p:spPr>
          <a:xfrm>
            <a:off x="331743" y="2976275"/>
            <a:ext cx="2561412" cy="2622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8FB7F5C-8BC7-A575-490B-175AB77AD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82821"/>
              </p:ext>
            </p:extLst>
          </p:nvPr>
        </p:nvGraphicFramePr>
        <p:xfrm>
          <a:off x="3388732" y="1598022"/>
          <a:ext cx="6758879" cy="3027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2358">
                  <a:extLst>
                    <a:ext uri="{9D8B030D-6E8A-4147-A177-3AD203B41FA5}">
                      <a16:colId xmlns:a16="http://schemas.microsoft.com/office/drawing/2014/main" val="2695890166"/>
                    </a:ext>
                  </a:extLst>
                </a:gridCol>
                <a:gridCol w="1990948">
                  <a:extLst>
                    <a:ext uri="{9D8B030D-6E8A-4147-A177-3AD203B41FA5}">
                      <a16:colId xmlns:a16="http://schemas.microsoft.com/office/drawing/2014/main" val="3566624817"/>
                    </a:ext>
                  </a:extLst>
                </a:gridCol>
                <a:gridCol w="2025573">
                  <a:extLst>
                    <a:ext uri="{9D8B030D-6E8A-4147-A177-3AD203B41FA5}">
                      <a16:colId xmlns:a16="http://schemas.microsoft.com/office/drawing/2014/main" val="1413395687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l"/>
                      <a:r>
                        <a:rPr lang="it-IT" dirty="0"/>
                        <a:t>Parametri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Genere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8082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i="1" dirty="0"/>
                        <a:t>Femmine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Maschi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97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15,01±2,78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15,01±3,02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24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0,35±0,14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0,38±0,15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AA/EPA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47,68±18,98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44,73±16,32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84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Omega-6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26,93±4,69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26,10±5,25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Omega-3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5,26±4,69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5,60±1,20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042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Omega 3/Omega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5,26±1,18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4,79±0,99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329397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7EBB55-822B-F03A-A06E-DC063299B9D0}"/>
              </a:ext>
            </a:extLst>
          </p:cNvPr>
          <p:cNvSpPr txBox="1"/>
          <p:nvPr/>
        </p:nvSpPr>
        <p:spPr>
          <a:xfrm>
            <a:off x="3186771" y="4806771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5"/>
                </a:solidFill>
              </a:rPr>
              <a:t>Impatto dell’obesità sul profilo lipidico è simile nei due sessi al T</a:t>
            </a:r>
            <a:r>
              <a:rPr lang="it-IT" b="1" baseline="-25000" dirty="0">
                <a:solidFill>
                  <a:schemeClr val="accent5"/>
                </a:solidFill>
              </a:rPr>
              <a:t>0</a:t>
            </a:r>
            <a:endParaRPr lang="it-IT" baseline="-25000" dirty="0">
              <a:solidFill>
                <a:schemeClr val="accent5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531BB5B-8FB9-80BB-E0D4-FE6661E89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093" y="16016"/>
            <a:ext cx="1683907" cy="67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E9A330-F3F3-7F4B-06CA-480D758F4835}"/>
              </a:ext>
            </a:extLst>
          </p:cNvPr>
          <p:cNvSpPr txBox="1"/>
          <p:nvPr/>
        </p:nvSpPr>
        <p:spPr>
          <a:xfrm>
            <a:off x="0" y="593467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Acronimi: </a:t>
            </a:r>
          </a:p>
          <a:p>
            <a:r>
              <a:rPr lang="it-IT" dirty="0"/>
              <a:t>AA - Acido Arachidonico</a:t>
            </a:r>
          </a:p>
          <a:p>
            <a:r>
              <a:rPr lang="it-IT" dirty="0"/>
              <a:t>EPA - </a:t>
            </a:r>
            <a:r>
              <a:rPr lang="it-IT" dirty="0">
                <a:solidFill>
                  <a:sysClr val="windowText" lastClr="000000"/>
                </a:solidFill>
              </a:rPr>
              <a:t>Acido </a:t>
            </a:r>
            <a:r>
              <a:rPr lang="it-IT" dirty="0" err="1">
                <a:solidFill>
                  <a:sysClr val="windowText" lastClr="000000"/>
                </a:solidFill>
              </a:rPr>
              <a:t>Eicosapentaenoico</a:t>
            </a:r>
            <a:r>
              <a:rPr lang="it-IT" dirty="0">
                <a:solidFill>
                  <a:sysClr val="windowText" lastClr="000000"/>
                </a:solidFill>
              </a:rPr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852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9FA5AD26-5122-08B3-6B81-BCF87476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48" y="3334051"/>
            <a:ext cx="10224000" cy="1757435"/>
          </a:xfrm>
          <a:prstGeom prst="rect">
            <a:avLst/>
          </a:prstGeom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97933000-95C1-099F-ECED-F25E42125041}"/>
              </a:ext>
            </a:extLst>
          </p:cNvPr>
          <p:cNvSpPr/>
          <p:nvPr/>
        </p:nvSpPr>
        <p:spPr>
          <a:xfrm rot="5400000">
            <a:off x="1316481" y="2017182"/>
            <a:ext cx="2561412" cy="2622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C117CA18-8E87-CFBC-B42F-2A5C01EDA8A9}"/>
              </a:ext>
            </a:extLst>
          </p:cNvPr>
          <p:cNvSpPr/>
          <p:nvPr/>
        </p:nvSpPr>
        <p:spPr>
          <a:xfrm rot="16200000">
            <a:off x="7069516" y="-1100796"/>
            <a:ext cx="693336" cy="7434779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C02F7B2-26D6-739C-CEF5-F9D411A1F8BB}"/>
              </a:ext>
            </a:extLst>
          </p:cNvPr>
          <p:cNvSpPr txBox="1"/>
          <p:nvPr/>
        </p:nvSpPr>
        <p:spPr>
          <a:xfrm>
            <a:off x="4994531" y="1842458"/>
            <a:ext cx="4843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In Progress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5270E54-FE35-10E2-CD52-CD3A4F06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093" y="16016"/>
            <a:ext cx="1683907" cy="67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35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035C1-0156-213B-6076-71CD52A84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00CD97-9472-5A81-5A35-1B46E0440DD2}"/>
              </a:ext>
            </a:extLst>
          </p:cNvPr>
          <p:cNvSpPr txBox="1"/>
          <p:nvPr/>
        </p:nvSpPr>
        <p:spPr>
          <a:xfrm>
            <a:off x="677471" y="134059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Prospettive</a:t>
            </a:r>
            <a:r>
              <a:rPr lang="en-US" sz="2400" b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future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numerosità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dosaggi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lipidomica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miRNA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Microbiota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magine 3" descr="Immagine che contiene interno, vestiti, Attrezzature mediche, persona&#10;&#10;Il contenuto generato dall'IA potrebbe non essere corretto.">
            <a:extLst>
              <a:ext uri="{FF2B5EF4-FFF2-40B4-BE49-F238E27FC236}">
                <a16:creationId xmlns:a16="http://schemas.microsoft.com/office/drawing/2014/main" id="{53BE0FBC-BB8F-9C67-5A6D-809A8D308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>
            <a:fillRect/>
          </a:stretch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A01376-135E-C0D0-7A72-71060F26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disegno, arte, lavagna&#10;&#10;Il contenuto generato dall'IA potrebbe non essere corretto.">
            <a:extLst>
              <a:ext uri="{FF2B5EF4-FFF2-40B4-BE49-F238E27FC236}">
                <a16:creationId xmlns:a16="http://schemas.microsoft.com/office/drawing/2014/main" id="{D7295CE7-0B7F-8CC9-EC58-A1580767E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9" b="11588"/>
          <a:stretch>
            <a:fillRect/>
          </a:stretch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47CB2E-9FCC-D264-B46D-50347DA50EED}"/>
              </a:ext>
            </a:extLst>
          </p:cNvPr>
          <p:cNvSpPr txBox="1"/>
          <p:nvPr/>
        </p:nvSpPr>
        <p:spPr>
          <a:xfrm>
            <a:off x="17759" y="619581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66270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5E52873-9A51-61F8-7A98-9C1241563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71" y="1273766"/>
            <a:ext cx="5904000" cy="454586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E8F0B7B-F7F0-D994-B976-5AA4C0C93E2A}"/>
              </a:ext>
            </a:extLst>
          </p:cNvPr>
          <p:cNvSpPr txBox="1"/>
          <p:nvPr/>
        </p:nvSpPr>
        <p:spPr>
          <a:xfrm>
            <a:off x="756471" y="752622"/>
            <a:ext cx="10730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Obesità e chirurgia bariatrica: un crescente interesse nella ricerca scientifica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1F1033A-C0B5-615D-5670-E341EF237E9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660471" y="1273766"/>
            <a:ext cx="488635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L’obesità severa rappresenta una condizione clinica complessa e resistente ai trattamenti convenzionali.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chirurgia bariatrica si è affermata come il trattamento più efficace a lungo termine per la perdita di peso e la remissione di comorbidità. </a:t>
            </a:r>
            <a:endParaRPr lang="it-IT" altLang="it-IT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L’interesse della ricerca su questo tema è in costante espansione.</a:t>
            </a:r>
          </a:p>
        </p:txBody>
      </p:sp>
    </p:spTree>
    <p:extLst>
      <p:ext uri="{BB962C8B-B14F-4D97-AF65-F5344CB8AC3E}">
        <p14:creationId xmlns:p14="http://schemas.microsoft.com/office/powerpoint/2010/main" val="223647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Immagine che contiene interno, Attrezzature mediche, vestiti, assistenza sanitaria&#10;&#10;Il contenuto generato dall'IA potrebbe non essere corretto.">
            <a:extLst>
              <a:ext uri="{FF2B5EF4-FFF2-40B4-BE49-F238E27FC236}">
                <a16:creationId xmlns:a16="http://schemas.microsoft.com/office/drawing/2014/main" id="{C94DAD63-77FF-2595-FB4E-68A6801C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9" b="14538"/>
          <a:stretch>
            <a:fillRect/>
          </a:stretch>
        </p:blipFill>
        <p:spPr>
          <a:xfrm>
            <a:off x="0" y="0"/>
            <a:ext cx="9505244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55D34D-B61E-8C26-8436-3238F0A7AEE7}"/>
              </a:ext>
            </a:extLst>
          </p:cNvPr>
          <p:cNvSpPr txBox="1"/>
          <p:nvPr/>
        </p:nvSpPr>
        <p:spPr>
          <a:xfrm>
            <a:off x="-3049" y="0"/>
            <a:ext cx="12192000" cy="94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u="sng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Perché</a:t>
            </a:r>
            <a:r>
              <a:rPr lang="en-US" sz="31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è difficile </a:t>
            </a:r>
            <a:r>
              <a:rPr lang="en-US" sz="3100" b="1" u="sng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concepire</a:t>
            </a:r>
            <a:r>
              <a:rPr lang="en-US" sz="31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u="sng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31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u="sng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collaborazione</a:t>
            </a:r>
            <a:r>
              <a:rPr lang="en-US" sz="31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u="sng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tra</a:t>
            </a:r>
            <a:r>
              <a:rPr lang="en-US" sz="31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u="sng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clinica</a:t>
            </a:r>
            <a:r>
              <a:rPr lang="en-US" sz="31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100" b="1" u="sng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ricerca</a:t>
            </a:r>
            <a:r>
              <a:rPr lang="en-US" sz="31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B630E2-2703-3489-A975-22D3E3E1F079}"/>
              </a:ext>
            </a:extLst>
          </p:cNvPr>
          <p:cNvSpPr txBox="1"/>
          <p:nvPr/>
        </p:nvSpPr>
        <p:spPr>
          <a:xfrm>
            <a:off x="7430010" y="729874"/>
            <a:ext cx="4758941" cy="599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>
              <a:spcAft>
                <a:spcPts val="600"/>
              </a:spcAft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ricercatori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spesso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parlano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"lingue diverse“. 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focalizzano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gestione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protocolli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sperimentali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generalizzabilità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1">
              <a:spcAft>
                <a:spcPts val="600"/>
              </a:spcAft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>
              <a:lnSpc>
                <a:spcPct val="150000"/>
              </a:lnSpc>
              <a:spcAft>
                <a:spcPts val="600"/>
              </a:spcAft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può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difficoltà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obiettivi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condividere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5EC76258-7F20-0D0E-C7BD-16F967BDDCB9}"/>
              </a:ext>
            </a:extLst>
          </p:cNvPr>
          <p:cNvSpPr/>
          <p:nvPr/>
        </p:nvSpPr>
        <p:spPr>
          <a:xfrm>
            <a:off x="9514453" y="3080308"/>
            <a:ext cx="590054" cy="1385514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7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 descr="Immagine che contiene Attrezzature mediche, medico, assistenza sanitaria, interno&#10;&#10;Il contenuto generato dall'IA potrebbe non essere corretto.">
            <a:extLst>
              <a:ext uri="{FF2B5EF4-FFF2-40B4-BE49-F238E27FC236}">
                <a16:creationId xmlns:a16="http://schemas.microsoft.com/office/drawing/2014/main" id="{B0977498-C320-BD90-FCC4-B8983F5BA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278172"/>
            <a:ext cx="4420925" cy="44209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17E2C0-86DF-29BD-A33A-88768E0ABB1A}"/>
              </a:ext>
            </a:extLst>
          </p:cNvPr>
          <p:cNvSpPr txBox="1"/>
          <p:nvPr/>
        </p:nvSpPr>
        <p:spPr>
          <a:xfrm>
            <a:off x="702366" y="960088"/>
            <a:ext cx="6342489" cy="475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Tempi e priorità diverse</a:t>
            </a:r>
          </a:p>
          <a:p>
            <a:pPr algn="ctr"/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clinici hanno ritmi dettati dall’urgenza e dalla cura quotidiana del paziente.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ricercatori lavorano con tempistiche più lente e orientate alla pubblicazione o alla validazione dei dati.</a:t>
            </a:r>
          </a:p>
          <a:p>
            <a:pPr lvl="1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Questa divergenza può rendere complicato organizzare studi collaborativi, specialmente prospettici o longitudinali.</a:t>
            </a:r>
          </a:p>
        </p:txBody>
      </p:sp>
      <p:sp>
        <p:nvSpPr>
          <p:cNvPr id="8" name="Freccia destra con strisce 7">
            <a:extLst>
              <a:ext uri="{FF2B5EF4-FFF2-40B4-BE49-F238E27FC236}">
                <a16:creationId xmlns:a16="http://schemas.microsoft.com/office/drawing/2014/main" id="{0D43D247-03F5-B920-9A74-B24397BA3A12}"/>
              </a:ext>
            </a:extLst>
          </p:cNvPr>
          <p:cNvSpPr/>
          <p:nvPr/>
        </p:nvSpPr>
        <p:spPr>
          <a:xfrm rot="5400000">
            <a:off x="3440264" y="3872283"/>
            <a:ext cx="866692" cy="747422"/>
          </a:xfrm>
          <a:prstGeom prst="strip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5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A3FECD8-1C1B-5B98-FD23-336F68B3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7" y="5526000"/>
            <a:ext cx="10178487" cy="1332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E862244-312D-B382-696B-F2303A74E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82" y="57701"/>
            <a:ext cx="6242871" cy="4454963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BDB4B8AA-211F-E081-CA86-848EB11C0B83}"/>
              </a:ext>
            </a:extLst>
          </p:cNvPr>
          <p:cNvSpPr/>
          <p:nvPr/>
        </p:nvSpPr>
        <p:spPr>
          <a:xfrm>
            <a:off x="986398" y="5758140"/>
            <a:ext cx="1073426" cy="8984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6E002B2-4CF5-E901-D125-698B0C2B4CE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9138" y="4572817"/>
            <a:ext cx="10224000" cy="91452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D84CB2-4F13-5B79-421B-9E98212EFCA8}"/>
              </a:ext>
            </a:extLst>
          </p:cNvPr>
          <p:cNvSpPr txBox="1"/>
          <p:nvPr/>
        </p:nvSpPr>
        <p:spPr>
          <a:xfrm>
            <a:off x="10998200" y="474980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CE80E1-D06C-C574-D34B-261BB5B418A1}"/>
              </a:ext>
            </a:extLst>
          </p:cNvPr>
          <p:cNvSpPr txBox="1"/>
          <p:nvPr/>
        </p:nvSpPr>
        <p:spPr>
          <a:xfrm>
            <a:off x="10998199" y="6007334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8922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63466E6-5EC5-5834-0FD2-B77CD5024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50750" cy="24448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F115AC7-A342-2175-85CD-72EFFF1E9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5854"/>
            <a:ext cx="8503087" cy="27306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E71F1E4-283C-943E-8250-04CD75A09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000" y="2558343"/>
            <a:ext cx="6480000" cy="42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1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19F2555-EDE0-C50B-20BC-2283C1175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7483"/>
            <a:ext cx="3246401" cy="19051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F26B7D-67F7-5B35-D471-0C4B50C1F147}"/>
              </a:ext>
            </a:extLst>
          </p:cNvPr>
          <p:cNvSpPr txBox="1"/>
          <p:nvPr/>
        </p:nvSpPr>
        <p:spPr>
          <a:xfrm>
            <a:off x="7894320" y="2736502"/>
            <a:ext cx="3891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Prossimo Obiettivo:</a:t>
            </a:r>
          </a:p>
          <a:p>
            <a:pPr algn="ctr"/>
            <a:endParaRPr lang="it-IT" sz="28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800" b="1" i="1" u="sng" dirty="0">
                <a:solidFill>
                  <a:schemeClr val="accent1">
                    <a:lumMod val="75000"/>
                  </a:schemeClr>
                </a:solidFill>
              </a:rPr>
              <a:t>Follow‑up a 4 anni</a:t>
            </a:r>
          </a:p>
        </p:txBody>
      </p:sp>
      <p:pic>
        <p:nvPicPr>
          <p:cNvPr id="3" name="Immagine 2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647BDBD8-B271-232B-1B0B-03CC2D15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9432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4A2B4-94F5-9943-D754-AE99E4A8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1ECD3A2-F24C-9551-E303-C7CF40BED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62" y="508251"/>
            <a:ext cx="5807625" cy="543914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9986E1E-F81C-4382-4869-3B76FF9D3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582"/>
            <a:ext cx="6183862" cy="52804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23EEFAD-91E7-CC2E-8406-3F689DABC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969" y="5992337"/>
            <a:ext cx="7207620" cy="749339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0F29301F-43F3-0A41-B002-1BF36E8B8603}"/>
              </a:ext>
            </a:extLst>
          </p:cNvPr>
          <p:cNvSpPr/>
          <p:nvPr/>
        </p:nvSpPr>
        <p:spPr>
          <a:xfrm>
            <a:off x="6425979" y="3976538"/>
            <a:ext cx="1208598" cy="749339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EF45F95-84F6-ABDB-2BD8-985A4F0825B7}"/>
              </a:ext>
            </a:extLst>
          </p:cNvPr>
          <p:cNvSpPr/>
          <p:nvPr/>
        </p:nvSpPr>
        <p:spPr>
          <a:xfrm>
            <a:off x="10013342" y="5393195"/>
            <a:ext cx="1208598" cy="749339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44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A8173D-0F3E-2800-49C9-F4643BA24DED}"/>
              </a:ext>
            </a:extLst>
          </p:cNvPr>
          <p:cNvSpPr txBox="1"/>
          <p:nvPr/>
        </p:nvSpPr>
        <p:spPr>
          <a:xfrm>
            <a:off x="0" y="278296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1° Step – Analisi </a:t>
            </a:r>
            <a:r>
              <a:rPr lang="it-IT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Lipidomica</a:t>
            </a: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64F5FD-3C71-480E-9044-C0DEC7C32262}"/>
              </a:ext>
            </a:extLst>
          </p:cNvPr>
          <p:cNvSpPr txBox="1"/>
          <p:nvPr/>
        </p:nvSpPr>
        <p:spPr>
          <a:xfrm>
            <a:off x="270344" y="933140"/>
            <a:ext cx="1173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</a:t>
            </a:r>
            <a:r>
              <a:rPr lang="it-IT" dirty="0" err="1"/>
              <a:t>lipidomica</a:t>
            </a:r>
            <a:r>
              <a:rPr lang="it-IT" dirty="0"/>
              <a:t> studia l’intero profilo lipidico di un sistema biologico, con l’obiettivo di comprendere il ruolo dei lipidi nella fisiologia e nelle patologie.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00633B-0BC0-B4C8-685C-27BC98DF4888}"/>
              </a:ext>
            </a:extLst>
          </p:cNvPr>
          <p:cNvSpPr txBox="1"/>
          <p:nvPr/>
        </p:nvSpPr>
        <p:spPr>
          <a:xfrm>
            <a:off x="4685307" y="1873988"/>
            <a:ext cx="75066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/>
              <a:t>Molto comune e relativamente facile da ottenere perché analizza il profilo lipidico circolante, che riflette: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Abitudini alimentari recenti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Metabolismo sistemico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Stato infiammatorio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Effetto di farmaci o patologie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7AA5A3A1-29EA-A0C3-0025-27D38AC55699}"/>
              </a:ext>
            </a:extLst>
          </p:cNvPr>
          <p:cNvSpPr/>
          <p:nvPr/>
        </p:nvSpPr>
        <p:spPr>
          <a:xfrm>
            <a:off x="405517" y="2210463"/>
            <a:ext cx="1590260" cy="54068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C69787A7-7C6B-C578-4FCF-8E22EC3B9356}"/>
              </a:ext>
            </a:extLst>
          </p:cNvPr>
          <p:cNvSpPr/>
          <p:nvPr/>
        </p:nvSpPr>
        <p:spPr>
          <a:xfrm>
            <a:off x="270344" y="5106063"/>
            <a:ext cx="1590260" cy="54068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7BA26F-93A4-336D-D250-BF0012BC8215}"/>
              </a:ext>
            </a:extLst>
          </p:cNvPr>
          <p:cNvSpPr txBox="1"/>
          <p:nvPr/>
        </p:nvSpPr>
        <p:spPr>
          <a:xfrm>
            <a:off x="2362200" y="2282020"/>
            <a:ext cx="415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PLASMA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C762E12-48D7-2C52-DC10-500B343EEB1A}"/>
              </a:ext>
            </a:extLst>
          </p:cNvPr>
          <p:cNvSpPr txBox="1"/>
          <p:nvPr/>
        </p:nvSpPr>
        <p:spPr>
          <a:xfrm>
            <a:off x="2362200" y="5191741"/>
            <a:ext cx="415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ERITROCITI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A8D8AAD-ED15-5CC0-C810-239418BEE1CE}"/>
              </a:ext>
            </a:extLst>
          </p:cNvPr>
          <p:cNvSpPr txBox="1"/>
          <p:nvPr/>
        </p:nvSpPr>
        <p:spPr>
          <a:xfrm>
            <a:off x="3300452" y="4407776"/>
            <a:ext cx="87060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/>
              <a:t>Indicatore dell'assunzione lipidica a lungo termine perché gli eritrociti, con una vita media di circa 120 giorni, incorporano lipidi nella loro membrana in modo stabile, rendendoli indicatori affidabili dell'assunzione lipidica nel tempo. 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/>
              <a:t>Inoltre, ha una sensibilità maggiore a condizioni patologiche croniche, come la steatosi epatica e l'iperlipidemia.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FF263F9B-2F74-099D-DD54-CCD710263F55}"/>
              </a:ext>
            </a:extLst>
          </p:cNvPr>
          <p:cNvCxnSpPr/>
          <p:nvPr/>
        </p:nvCxnSpPr>
        <p:spPr>
          <a:xfrm>
            <a:off x="4071068" y="1651193"/>
            <a:ext cx="0" cy="4510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F7AB283-EB4D-7242-661A-EB776CA7A4A5}"/>
              </a:ext>
            </a:extLst>
          </p:cNvPr>
          <p:cNvCxnSpPr>
            <a:cxnSpLocks/>
          </p:cNvCxnSpPr>
          <p:nvPr/>
        </p:nvCxnSpPr>
        <p:spPr>
          <a:xfrm flipH="1">
            <a:off x="478402" y="4003957"/>
            <a:ext cx="1137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73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Widescreen</PresentationFormat>
  <Paragraphs>102</Paragraphs>
  <Slides>14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Dreaming Outloud Pro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r.donghia1@campus.unimib.it</dc:creator>
  <cp:lastModifiedBy>Rossella Donghia</cp:lastModifiedBy>
  <cp:revision>60</cp:revision>
  <dcterms:created xsi:type="dcterms:W3CDTF">2025-01-30T10:13:31Z</dcterms:created>
  <dcterms:modified xsi:type="dcterms:W3CDTF">2025-06-11T08:26:18Z</dcterms:modified>
</cp:coreProperties>
</file>